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8"/>
  </p:notesMasterIdLst>
  <p:handoutMasterIdLst>
    <p:handoutMasterId r:id="rId29"/>
  </p:handoutMasterIdLst>
  <p:sldIdLst>
    <p:sldId id="274" r:id="rId2"/>
    <p:sldId id="267" r:id="rId3"/>
    <p:sldId id="300" r:id="rId4"/>
    <p:sldId id="276" r:id="rId5"/>
    <p:sldId id="264" r:id="rId6"/>
    <p:sldId id="306" r:id="rId7"/>
    <p:sldId id="307" r:id="rId8"/>
    <p:sldId id="308" r:id="rId9"/>
    <p:sldId id="299" r:id="rId10"/>
    <p:sldId id="278" r:id="rId11"/>
    <p:sldId id="305" r:id="rId12"/>
    <p:sldId id="275" r:id="rId13"/>
    <p:sldId id="282" r:id="rId14"/>
    <p:sldId id="283" r:id="rId15"/>
    <p:sldId id="272" r:id="rId16"/>
    <p:sldId id="284" r:id="rId17"/>
    <p:sldId id="303" r:id="rId18"/>
    <p:sldId id="285" r:id="rId19"/>
    <p:sldId id="286" r:id="rId20"/>
    <p:sldId id="290" r:id="rId21"/>
    <p:sldId id="291" r:id="rId22"/>
    <p:sldId id="292" r:id="rId23"/>
    <p:sldId id="294" r:id="rId24"/>
    <p:sldId id="301" r:id="rId25"/>
    <p:sldId id="302" r:id="rId26"/>
    <p:sldId id="297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p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37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08973375890732"/>
          <c:y val="4.6757339708681005E-2"/>
          <c:w val="0.61957358084004654"/>
          <c:h val="0.760746155719154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12695">
              <a:solidFill>
                <a:srgbClr val="FF0000"/>
              </a:solidFill>
              <a:prstDash val="solid"/>
            </a:ln>
          </c:spPr>
          <c:marker>
            <c:symbol val="diamond"/>
            <c:size val="4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Sheet1!$A$2:$A$11</c:f>
              <c:strCache>
                <c:ptCount val="1"/>
                <c:pt idx="0">
                  <c:v>Влажность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 formatCode="0.00%">
                  <c:v>0.3</c:v>
                </c:pt>
                <c:pt idx="1">
                  <c:v>0.33</c:v>
                </c:pt>
                <c:pt idx="2">
                  <c:v>0.38</c:v>
                </c:pt>
                <c:pt idx="3">
                  <c:v>0.42</c:v>
                </c:pt>
                <c:pt idx="4">
                  <c:v>0.5</c:v>
                </c:pt>
                <c:pt idx="5">
                  <c:v>0.56000000000000005</c:v>
                </c:pt>
                <c:pt idx="6">
                  <c:v>0.6</c:v>
                </c:pt>
                <c:pt idx="7">
                  <c:v>0.65</c:v>
                </c:pt>
                <c:pt idx="8">
                  <c:v>0.72</c:v>
                </c:pt>
                <c:pt idx="9">
                  <c:v>0.83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20320"/>
        <c:axId val="47722496"/>
      </c:lineChart>
      <c:catAx>
        <c:axId val="47720320"/>
        <c:scaling>
          <c:orientation val="minMax"/>
        </c:scaling>
        <c:delete val="0"/>
        <c:axPos val="b"/>
        <c:majorTickMark val="out"/>
        <c:minorTickMark val="none"/>
        <c:tickLblPos val="nextTo"/>
        <c:crossAx val="47722496"/>
        <c:crosses val="autoZero"/>
        <c:auto val="0"/>
        <c:lblAlgn val="ctr"/>
        <c:lblOffset val="100"/>
        <c:noMultiLvlLbl val="0"/>
      </c:catAx>
      <c:valAx>
        <c:axId val="47722496"/>
        <c:scaling>
          <c:orientation val="minMax"/>
        </c:scaling>
        <c:delete val="0"/>
        <c:axPos val="l"/>
        <c:majorGridlines>
          <c:spPr>
            <a:ln w="3174">
              <a:solidFill>
                <a:schemeClr val="tx1"/>
              </a:solidFill>
              <a:prstDash val="solid"/>
            </a:ln>
          </c:spPr>
        </c:majorGridlines>
        <c:numFmt formatCode="0.00%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749" b="1" i="0" u="none" strike="noStrike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ru-RU"/>
          </a:p>
        </c:txPr>
        <c:crossAx val="47720320"/>
        <c:crosses val="autoZero"/>
        <c:crossBetween val="midCat"/>
      </c:valAx>
      <c:spPr>
        <a:pattFill prst="pct10">
          <a:fgClr>
            <a:schemeClr val="accent1"/>
          </a:fgClr>
          <a:bgClr>
            <a:schemeClr val="bg1"/>
          </a:bgClr>
        </a:pattFill>
        <a:ln w="2539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49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A6CF-EEB7-46F5-A315-99DB6915A647}" type="datetimeFigureOut">
              <a:rPr lang="ru-RU" smtClean="0"/>
              <a:t>09.03.2019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EFA3-9820-42DD-948C-97A900306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81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779D-E64B-4649-A88E-B56D5946BDBE}" type="datetimeFigureOut">
              <a:rPr lang="ru-RU" smtClean="0"/>
              <a:pPr/>
              <a:t>09.03.2019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2DB5-DAD3-4805-98E4-6E8106810E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9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D2DB5-DAD3-4805-98E4-6E8106810ED6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63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AA43-4ED7-4661-82EF-D9E0F5CA8AA2}" type="datetime1">
              <a:rPr lang="ru-RU" smtClean="0"/>
              <a:t>09.03.2019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4657-42A2-4662-B83E-464B0B947327}" type="datetime1">
              <a:rPr lang="ru-RU" smtClean="0"/>
              <a:t>09.03.2019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BC41-7480-4F23-92AB-2B92E1677447}" type="datetime1">
              <a:rPr lang="ru-RU" smtClean="0"/>
              <a:t>09.03.2019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48BE-6895-498C-A420-7A6FCDA76D4E}" type="datetime1">
              <a:rPr lang="ru-RU" smtClean="0"/>
              <a:t>09.03.2019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4E33-47F3-415D-B8F3-8B3CDBCE93DD}" type="datetime1">
              <a:rPr lang="ru-RU" smtClean="0"/>
              <a:t>09.03.2019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D52B-4971-4530-B71B-518E5F040C4D}" type="datetime1">
              <a:rPr lang="ru-RU" smtClean="0"/>
              <a:t>09.03.2019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7E4A-E4E4-4670-99D7-4DF81982B415}" type="datetime1">
              <a:rPr lang="ru-RU" smtClean="0"/>
              <a:t>09.03.2019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0C12-BF1C-4F54-BB9A-53CE77BDE014}" type="datetime1">
              <a:rPr lang="ru-RU" smtClean="0"/>
              <a:t>09.03.2019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D4C5-9E8F-45F7-8F43-6C2475028364}" type="datetime1">
              <a:rPr lang="ru-RU" smtClean="0"/>
              <a:t>09.03.2019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BD2-16ED-4A78-BE95-B8A23D89CBDC}" type="datetime1">
              <a:rPr lang="ru-RU" smtClean="0"/>
              <a:t>09.03.2019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2D7A-6AFE-44A3-973A-3E864C0FBB91}" type="datetime1">
              <a:rPr lang="ru-RU" smtClean="0"/>
              <a:t>09.03.2019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E591D38-134B-4BFC-A11B-ACF6FA79B433}" type="datetime1">
              <a:rPr lang="ru-RU" smtClean="0"/>
              <a:t>09.03.2019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63888" y="4869160"/>
            <a:ext cx="6552728" cy="2117282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+mn-lt"/>
                <a:cs typeface="Times New Roman" pitchFamily="18" charset="0"/>
              </a:rPr>
              <a:t>Команда</a:t>
            </a:r>
            <a:r>
              <a:rPr lang="ru-RU" sz="2000" dirty="0">
                <a:latin typeface="+mn-lt"/>
                <a:cs typeface="Times New Roman" pitchFamily="18" charset="0"/>
              </a:rPr>
              <a:t> </a:t>
            </a:r>
            <a:r>
              <a:rPr lang="ru-RU" sz="2000" dirty="0" smtClean="0">
                <a:latin typeface="+mn-lt"/>
                <a:cs typeface="Times New Roman" pitchFamily="18" charset="0"/>
              </a:rPr>
              <a:t>«Кыырай»</a:t>
            </a:r>
            <a:br>
              <a:rPr lang="ru-RU" sz="2000" dirty="0" smtClean="0">
                <a:latin typeface="+mn-lt"/>
                <a:cs typeface="Times New Roman" pitchFamily="18" charset="0"/>
              </a:rPr>
            </a:br>
            <a:r>
              <a:rPr lang="ru-RU" sz="2000" dirty="0" smtClean="0">
                <a:latin typeface="+mn-lt"/>
                <a:cs typeface="Times New Roman" pitchFamily="18" charset="0"/>
              </a:rPr>
              <a:t>Республика (Саха) Якутия</a:t>
            </a:r>
            <a:br>
              <a:rPr lang="ru-RU" sz="2000" dirty="0" smtClean="0">
                <a:latin typeface="+mn-lt"/>
                <a:cs typeface="Times New Roman" pitchFamily="18" charset="0"/>
              </a:rPr>
            </a:br>
            <a:r>
              <a:rPr lang="ru-RU" sz="2000" dirty="0">
                <a:latin typeface="+mn-lt"/>
                <a:cs typeface="Times New Roman" pitchFamily="18" charset="0"/>
              </a:rPr>
              <a:t>г</a:t>
            </a:r>
            <a:r>
              <a:rPr lang="ru-RU" sz="2000" dirty="0" smtClean="0">
                <a:latin typeface="+mn-lt"/>
                <a:cs typeface="Times New Roman" pitchFamily="18" charset="0"/>
              </a:rPr>
              <a:t>. Якутск</a:t>
            </a:r>
            <a:br>
              <a:rPr lang="ru-RU" sz="2000" dirty="0" smtClean="0">
                <a:latin typeface="+mn-lt"/>
                <a:cs typeface="Times New Roman" pitchFamily="18" charset="0"/>
              </a:rPr>
            </a:br>
            <a:r>
              <a:rPr lang="ru-RU" sz="2000" dirty="0" smtClean="0">
                <a:latin typeface="+mn-lt"/>
                <a:cs typeface="Times New Roman" pitchFamily="18" charset="0"/>
              </a:rPr>
              <a:t>МАОУ </a:t>
            </a:r>
            <a:r>
              <a:rPr lang="ru-RU" sz="2000" dirty="0">
                <a:latin typeface="+mn-lt"/>
                <a:cs typeface="Times New Roman" pitchFamily="18" charset="0"/>
              </a:rPr>
              <a:t>« </a:t>
            </a:r>
            <a:r>
              <a:rPr lang="ru-RU" sz="2000" dirty="0" smtClean="0">
                <a:latin typeface="+mn-lt"/>
                <a:cs typeface="Times New Roman" pitchFamily="18" charset="0"/>
              </a:rPr>
              <a:t>Саха политехнический лицей</a:t>
            </a:r>
            <a:r>
              <a:rPr lang="ru-RU" sz="2000" dirty="0">
                <a:latin typeface="+mn-lt"/>
                <a:cs typeface="Times New Roman" pitchFamily="18" charset="0"/>
              </a:rPr>
              <a:t> »</a:t>
            </a:r>
            <a:r>
              <a:rPr lang="ru-RU" sz="2000" dirty="0" smtClean="0">
                <a:latin typeface="+mn-lt"/>
                <a:cs typeface="Times New Roman" pitchFamily="18" charset="0"/>
              </a:rPr>
              <a:t/>
            </a:r>
            <a:br>
              <a:rPr lang="ru-RU" sz="2000" dirty="0" smtClean="0">
                <a:latin typeface="+mn-lt"/>
                <a:cs typeface="Times New Roman" pitchFamily="18" charset="0"/>
              </a:rPr>
            </a:br>
            <a:r>
              <a:rPr lang="ru-RU" sz="2000" dirty="0" smtClean="0">
                <a:latin typeface="+mn-lt"/>
              </a:rPr>
              <a:t> </a:t>
            </a:r>
            <a:endParaRPr lang="ru-RU" sz="2000" dirty="0">
              <a:latin typeface="+mn-lt"/>
            </a:endParaRPr>
          </a:p>
        </p:txBody>
      </p:sp>
      <p:pic>
        <p:nvPicPr>
          <p:cNvPr id="1026" name="Picture 2" descr="C:\Users\авы\Desktop\СП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1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424" y="1578571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Eras Bold ITC" panose="020B0907030504020204" pitchFamily="34" charset="0"/>
              </a:rPr>
              <a:t>CANSAT in Russia</a:t>
            </a:r>
            <a:endParaRPr lang="ru-RU" sz="44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авы\Downloads\CanSatRuss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4" y="4114837"/>
            <a:ext cx="3312368" cy="259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0" name="Минус 9"/>
          <p:cNvSpPr/>
          <p:nvPr/>
        </p:nvSpPr>
        <p:spPr>
          <a:xfrm>
            <a:off x="-1404664" y="2492896"/>
            <a:ext cx="11881320" cy="976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680164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08920"/>
            <a:ext cx="3216883" cy="19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93351" y="3375241"/>
            <a:ext cx="4186715" cy="263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174" y="-94060"/>
            <a:ext cx="9433047" cy="763018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Impact" panose="020B0806030902050204" pitchFamily="34" charset="0"/>
                <a:cs typeface="Times New Roman" pitchFamily="18" charset="0"/>
              </a:rPr>
              <a:t>Работа над проектом</a:t>
            </a:r>
            <a:r>
              <a:rPr lang="en-US" dirty="0" smtClean="0"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4" name="Picture 2" descr="C:\Users\авы\Downloads\Bw3v5spSwZ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908720"/>
            <a:ext cx="4429156" cy="22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авы\Downloads\5OwrKFaE1G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0" y="1788535"/>
            <a:ext cx="4143404" cy="38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>
          <a:xfrm>
            <a:off x="2837782" y="2197289"/>
            <a:ext cx="1418581" cy="1080120"/>
          </a:xfrm>
          <a:prstGeom prst="wedgeRoundRectCallout">
            <a:avLst>
              <a:gd name="adj1" fmla="val -36067"/>
              <a:gd name="adj2" fmla="val 109251"/>
              <a:gd name="adj3" fmla="val 16667"/>
            </a:avLst>
          </a:prstGeom>
          <a:solidFill>
            <a:schemeClr val="accent5">
              <a:lumMod val="75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датчиков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 rot="929352">
            <a:off x="1339856" y="1266791"/>
            <a:ext cx="1982344" cy="1021956"/>
          </a:xfrm>
          <a:prstGeom prst="wedgeRoundRectCallout">
            <a:avLst>
              <a:gd name="adj1" fmla="val 29561"/>
              <a:gd name="adj2" fmla="val 209594"/>
              <a:gd name="adj3" fmla="val 16667"/>
            </a:avLst>
          </a:prstGeom>
          <a:solidFill>
            <a:schemeClr val="accent5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МК</a:t>
            </a:r>
          </a:p>
          <a:p>
            <a:pPr algn="ctr"/>
            <a:r>
              <a:rPr lang="en-US" sz="2000" dirty="0">
                <a:latin typeface="Haettenschweiler" panose="020B0706040902060204" pitchFamily="34" charset="0"/>
              </a:rPr>
              <a:t>A</a:t>
            </a:r>
            <a:r>
              <a:rPr lang="en-US" sz="2000" dirty="0" smtClean="0">
                <a:latin typeface="Haettenschweiler" panose="020B0706040902060204" pitchFamily="34" charset="0"/>
              </a:rPr>
              <a:t>tmega128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 rot="20744231">
            <a:off x="-287078" y="2505778"/>
            <a:ext cx="2051720" cy="799663"/>
          </a:xfrm>
          <a:prstGeom prst="wedgeRoundRectCallout">
            <a:avLst>
              <a:gd name="adj1" fmla="val 19427"/>
              <a:gd name="adj2" fmla="val 156588"/>
              <a:gd name="adj3" fmla="val 16667"/>
            </a:avLst>
          </a:prstGeom>
          <a:solidFill>
            <a:schemeClr val="accent5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Плата радио-модуля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5630390" y="3305441"/>
            <a:ext cx="1656184" cy="647743"/>
          </a:xfrm>
          <a:prstGeom prst="wedgeRoundRectCallout">
            <a:avLst>
              <a:gd name="adj1" fmla="val 6962"/>
              <a:gd name="adj2" fmla="val 136908"/>
              <a:gd name="adj3" fmla="val 16667"/>
            </a:avLst>
          </a:prstGeom>
          <a:solidFill>
            <a:schemeClr val="accent6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Датчик пыли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5549012" y="5132131"/>
            <a:ext cx="1512168" cy="705019"/>
          </a:xfrm>
          <a:prstGeom prst="wedgeRoundRectCallout">
            <a:avLst>
              <a:gd name="adj1" fmla="val -38162"/>
              <a:gd name="adj2" fmla="val -122090"/>
              <a:gd name="adj3" fmla="val 16667"/>
            </a:avLst>
          </a:prstGeom>
          <a:solidFill>
            <a:schemeClr val="accent6">
              <a:lumMod val="75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aettenschweiler" panose="020B0706040902060204" pitchFamily="34" charset="0"/>
              </a:rPr>
              <a:t>GPS</a:t>
            </a:r>
            <a:r>
              <a:rPr lang="ru-RU" sz="2000" dirty="0" smtClean="0">
                <a:latin typeface="Haettenschweiler" panose="020B0706040902060204" pitchFamily="34" charset="0"/>
              </a:rPr>
              <a:t>-модуль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7222044" y="3238961"/>
            <a:ext cx="1814452" cy="684240"/>
          </a:xfrm>
          <a:prstGeom prst="wedgeRoundRectCallout">
            <a:avLst>
              <a:gd name="adj1" fmla="val -19704"/>
              <a:gd name="adj2" fmla="val 122699"/>
              <a:gd name="adj3" fmla="val 16667"/>
            </a:avLst>
          </a:prstGeom>
          <a:solidFill>
            <a:schemeClr val="accent6">
              <a:lumMod val="75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Аккумулятор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7504966" y="5172307"/>
            <a:ext cx="1375100" cy="664843"/>
          </a:xfrm>
          <a:prstGeom prst="wedgeRoundRectCallout">
            <a:avLst>
              <a:gd name="adj1" fmla="val -41475"/>
              <a:gd name="adj2" fmla="val -119966"/>
              <a:gd name="adj3" fmla="val 16667"/>
            </a:avLst>
          </a:prstGeom>
          <a:solidFill>
            <a:schemeClr val="accent6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Камера</a:t>
            </a:r>
            <a:endParaRPr lang="ru-RU" sz="2000" dirty="0">
              <a:latin typeface="Haettenschweiler" panose="020B0706040902060204" pitchFamily="34" charset="0"/>
            </a:endParaRP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4752020" y="1269906"/>
            <a:ext cx="1756740" cy="781493"/>
          </a:xfrm>
          <a:prstGeom prst="wedgeRoundRectCallout">
            <a:avLst>
              <a:gd name="adj1" fmla="val 6795"/>
              <a:gd name="adj2" fmla="val 160480"/>
              <a:gd name="adj3" fmla="val 16667"/>
            </a:avLst>
          </a:prstGeom>
          <a:solidFill>
            <a:srgbClr val="C0000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aettenschweiler" panose="020B0706040902060204" pitchFamily="34" charset="0"/>
              </a:rPr>
              <a:t>Объектив камеры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5" y="777577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638132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4454492" y="6550223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115616" y="6519445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7859216" cy="1371600"/>
          </a:xfrm>
        </p:spPr>
        <p:txBody>
          <a:bodyPr>
            <a:normAutofit/>
          </a:bodyPr>
          <a:lstStyle/>
          <a:p>
            <a:r>
              <a:rPr lang="ru-RU" dirty="0" smtClean="0"/>
              <a:t>План наблюдения за концентрацией пыли: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074" name="Picture 2" descr="C:\Users\Владимир\Pictures\cansat\0_91c1f_145e88bf_or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439248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83392" y="1484784"/>
            <a:ext cx="222078" cy="13681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60448" y="1484784"/>
            <a:ext cx="234026" cy="13681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3392" y="4077072"/>
            <a:ext cx="252028" cy="127744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260448" y="4077072"/>
            <a:ext cx="234026" cy="122413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5616" y="184482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491880" y="184482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</a:t>
            </a:r>
            <a:endParaRPr lang="ru-RU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450912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Z</a:t>
            </a:r>
            <a:endParaRPr lang="ru-RU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91880" y="4526632"/>
            <a:ext cx="66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</a:t>
            </a:r>
            <a:endParaRPr lang="ru-RU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2681659"/>
            <a:ext cx="249237" cy="13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86879" y="322938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</a:t>
            </a:r>
            <a:endParaRPr lang="ru-RU" sz="4000" dirty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338941"/>
              </p:ext>
            </p:extLst>
          </p:nvPr>
        </p:nvGraphicFramePr>
        <p:xfrm>
          <a:off x="4494475" y="1512684"/>
          <a:ext cx="4398006" cy="414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Диаграмма" r:id="rId5" imgW="4876942" imgH="3253890" progId="MSGraph.Chart.8">
                  <p:embed followColorScheme="full"/>
                </p:oleObj>
              </mc:Choice>
              <mc:Fallback>
                <p:oleObj name="Диаграмма" r:id="rId5" imgW="4876942" imgH="3253890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4475" y="1512684"/>
                        <a:ext cx="4398006" cy="414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8600"/>
            <a:ext cx="6692280" cy="178010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Что мы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используем</a:t>
            </a:r>
            <a:r>
              <a:rPr lang="en-US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?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1252315"/>
            <a:ext cx="7488832" cy="324036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aettenschweiler" panose="020B0706040902060204" pitchFamily="34" charset="0"/>
              </a:rPr>
              <a:t/>
            </a:r>
            <a:br>
              <a:rPr lang="en-US" dirty="0">
                <a:latin typeface="Haettenschweiler" panose="020B0706040902060204" pitchFamily="34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Мы используем для программирования нашего аппарата язык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C</a:t>
            </a: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и.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в основном наш аппарат стандартный и отличается от базового конструктора </a:t>
            </a: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тем,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что в нем встроен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GPS </a:t>
            </a: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модуль, камера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и датчик пыли.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9" y="601149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0795" y="75120"/>
            <a:ext cx="5791200" cy="52996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Impact" panose="020B0806030902050204" pitchFamily="34" charset="0"/>
              </a:rPr>
              <a:t>Система спасения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076010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Mangal" pitchFamily="2"/>
              </a:rPr>
              <a:t>Система спасения Спутника</a:t>
            </a:r>
          </a:p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Mangal" pitchFamily="2"/>
              </a:rPr>
              <a:t> – парашют типа «полусфера</a:t>
            </a:r>
            <a:r>
              <a:rPr lang="ru-RU" sz="3200" dirty="0">
                <a:solidFill>
                  <a:srgbClr val="000000"/>
                </a:solidFill>
                <a:ea typeface="Lucida Sans Unicode" pitchFamily="2"/>
                <a:cs typeface="Mangal" pitchFamily="2"/>
              </a:rPr>
              <a:t>».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33941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Mangal" pitchFamily="2"/>
              </a:rPr>
              <a:t>F- сила сопротивления воздуха;</a:t>
            </a:r>
          </a:p>
          <a:p>
            <a:pPr lvl="0">
              <a:defRPr sz="1800"/>
            </a:pPr>
            <a:endParaRPr lang="ru-RU" sz="2400" dirty="0">
              <a:solidFill>
                <a:srgbClr val="000000"/>
              </a:solidFill>
              <a:ea typeface="Lucida Sans Unicode" pitchFamily="2"/>
              <a:cs typeface="Mangal" pitchFamily="2"/>
            </a:endParaRPr>
          </a:p>
          <a:p>
            <a:pPr lvl="0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Mangal" pitchFamily="2"/>
              </a:rPr>
              <a:t>r – радиус парашюта.</a:t>
            </a:r>
          </a:p>
          <a:p>
            <a:pPr lvl="0">
              <a:defRPr sz="1800"/>
            </a:pPr>
            <a:endParaRPr lang="ru-RU" sz="3200" dirty="0">
              <a:solidFill>
                <a:srgbClr val="000000"/>
              </a:solidFill>
              <a:latin typeface="Haettenschweiler" panose="020B0706040902060204" pitchFamily="34" charset="0"/>
              <a:ea typeface="Lucida Sans Unicode" pitchFamily="2"/>
              <a:cs typeface="Mangal" pitchFamily="2"/>
            </a:endParaRPr>
          </a:p>
        </p:txBody>
      </p:sp>
      <p:pic>
        <p:nvPicPr>
          <p:cNvPr id="3074" name="Picture 2" descr="https://upload.wikimedia.org/wikipedia/commons/thumb/f/f6/Parachute_D-1-5u.JPG/320px-Parachute_D-1-5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95" y="692696"/>
            <a:ext cx="3048000" cy="58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rot="21229623">
            <a:off x="7416427" y="1214829"/>
            <a:ext cx="60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99244" y="118788"/>
            <a:ext cx="1908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F=mg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26" name="Стрелка вниз 25"/>
          <p:cNvSpPr/>
          <p:nvPr/>
        </p:nvSpPr>
        <p:spPr>
          <a:xfrm rot="21125335" flipV="1">
            <a:off x="6833385" y="107322"/>
            <a:ext cx="364898" cy="84529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7" name="Стрелка вправо 26"/>
          <p:cNvSpPr/>
          <p:nvPr/>
        </p:nvSpPr>
        <p:spPr>
          <a:xfrm rot="20895652">
            <a:off x="7191451" y="1797229"/>
            <a:ext cx="1326697" cy="2233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6936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654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3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-114200"/>
            <a:ext cx="5791200" cy="792088"/>
          </a:xfrm>
        </p:spPr>
        <p:txBody>
          <a:bodyPr/>
          <a:lstStyle/>
          <a:p>
            <a:r>
              <a:rPr lang="ru-RU" dirty="0" smtClean="0">
                <a:latin typeface="Impact" panose="020B0806030902050204" pitchFamily="34" charset="0"/>
                <a:cs typeface="Times New Roman" pitchFamily="18" charset="0"/>
              </a:rPr>
              <a:t>Расчёт купола парашюта</a:t>
            </a:r>
            <a:endParaRPr lang="ru-RU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07972" y="1679408"/>
            <a:ext cx="3049048" cy="585735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564655"/>
            <a:ext cx="4572000" cy="3924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m=0.35 кг – масса аппарата</a:t>
            </a:r>
          </a:p>
          <a:p>
            <a:pPr lvl="0">
              <a:defRPr sz="1800"/>
            </a:pP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g=9.8 м/с2   - ускорение свободного падения</a:t>
            </a:r>
          </a:p>
          <a:p>
            <a:pPr lvl="0">
              <a:defRPr sz="1800"/>
            </a:pPr>
            <a:r>
              <a:rPr lang="en-US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c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d=1.</a:t>
            </a:r>
            <a:r>
              <a:rPr lang="en-US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2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– 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коэффициент сопротивления</a:t>
            </a:r>
          </a:p>
          <a:p>
            <a:pPr lvl="0">
              <a:defRPr sz="1800"/>
            </a:pP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ρ=1.2</a:t>
            </a:r>
            <a:r>
              <a:rPr lang="en-US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754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кг/м3 – плотность воздуха</a:t>
            </a:r>
          </a:p>
          <a:p>
            <a:pPr lvl="0">
              <a:defRPr sz="1800"/>
            </a:pPr>
            <a:r>
              <a:rPr lang="en-US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v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=8 м/с 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– скорость спуска</a:t>
            </a:r>
          </a:p>
          <a:p>
            <a:pPr lvl="0">
              <a:defRPr sz="1800"/>
            </a:pP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r= 1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5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см – радиус основания 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парашюта.</a:t>
            </a:r>
          </a:p>
          <a:p>
            <a:pPr lvl="0">
              <a:defRPr sz="1800"/>
            </a:pPr>
            <a:r>
              <a:rPr lang="en-US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D=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ea typeface="Lucida Sans Unicode" pitchFamily="2"/>
                <a:cs typeface="Times New Roman" pitchFamily="18" charset="0"/>
              </a:rPr>
              <a:t> 30 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см – диаметр парашюта.</a:t>
            </a:r>
          </a:p>
          <a:p>
            <a:pPr lvl="0">
              <a:defRPr sz="1800"/>
            </a:pP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F- </a:t>
            </a:r>
            <a:r>
              <a:rPr lang="ru-RU" sz="20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сила сопротивления </a:t>
            </a:r>
            <a:r>
              <a:rPr lang="ru-RU" sz="2000" dirty="0" smtClean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воздуха.</a:t>
            </a:r>
            <a:endParaRPr lang="ru-RU" sz="2000" dirty="0">
              <a:solidFill>
                <a:srgbClr val="000000"/>
              </a:solidFill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sz="1100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  <a:p>
            <a:pPr lvl="0">
              <a:defRPr sz="1800"/>
            </a:pPr>
            <a:endParaRPr lang="ru-RU" dirty="0">
              <a:solidFill>
                <a:srgbClr val="000000"/>
              </a:solidFill>
              <a:latin typeface="Times New Roman" pitchFamily="18" charset="0"/>
              <a:ea typeface="Lucida Sans Unicode" pitchFamily="2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0072" y="2706641"/>
            <a:ext cx="3676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Система спасения Спутника</a:t>
            </a:r>
          </a:p>
          <a:p>
            <a:pPr lvl="0" algn="ctr">
              <a:defRPr sz="1800"/>
            </a:pPr>
            <a:r>
              <a:rPr lang="ru-RU" sz="2400" dirty="0">
                <a:solidFill>
                  <a:srgbClr val="000000"/>
                </a:solidFill>
                <a:ea typeface="Lucida Sans Unicode" pitchFamily="2"/>
                <a:cs typeface="Times New Roman" pitchFamily="18" charset="0"/>
              </a:rPr>
              <a:t> – парашют типа «полусфера».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7" y="60429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7" y="49411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20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3268" y="5227470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466034" y="5227470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27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08642"/>
              </p:ext>
            </p:extLst>
          </p:nvPr>
        </p:nvGraphicFramePr>
        <p:xfrm>
          <a:off x="251520" y="188640"/>
          <a:ext cx="8568951" cy="66640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04729"/>
                <a:gridCol w="1888074"/>
                <a:gridCol w="1888074"/>
                <a:gridCol w="1888074"/>
              </a:tblGrid>
              <a:tr h="461007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Устройство</a:t>
                      </a:r>
                      <a:endParaRPr lang="en-US" sz="24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Напряжение</a:t>
                      </a:r>
                    </a:p>
                    <a:p>
                      <a:pPr algn="l" fontAlgn="ctr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(В)</a:t>
                      </a:r>
                      <a:endParaRPr lang="ru-RU" sz="24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Сила</a:t>
                      </a:r>
                      <a:r>
                        <a:rPr lang="ru-RU" sz="2400" b="0" i="0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тока</a:t>
                      </a:r>
                    </a:p>
                    <a:p>
                      <a:pPr algn="l" fontAlgn="b"/>
                      <a:r>
                        <a:rPr lang="ru-RU" sz="2400" b="0" i="0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(А)</a:t>
                      </a:r>
                      <a:endParaRPr lang="ru-RU" sz="24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Мощность</a:t>
                      </a:r>
                    </a:p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(Вт)</a:t>
                      </a:r>
                      <a:endParaRPr lang="ru-RU" sz="24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</a:tr>
              <a:tr h="63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GPS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NEO-6M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0,33</a:t>
                      </a:r>
                    </a:p>
                  </a:txBody>
                  <a:tcPr marL="7620" marR="7620" marT="7620" marB="0"/>
                </a:tc>
              </a:tr>
              <a:tr h="509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BMP280-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4691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GP2Y1010AU0F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</a:tr>
              <a:tr h="53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DS18B20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7620" marR="7620" marT="7620" marB="0"/>
                </a:tc>
              </a:tr>
              <a:tr h="62648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Atmega128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</a:t>
                      </a:r>
                    </a:p>
                  </a:txBody>
                  <a:tcPr marL="7620" marR="7620" marT="7620" marB="0"/>
                </a:tc>
              </a:tr>
              <a:tr h="63194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ADXL345-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</a:t>
                      </a:r>
                    </a:p>
                  </a:txBody>
                  <a:tcPr marL="7620" marR="7620" marT="7620" marB="0"/>
                </a:tc>
              </a:tr>
              <a:tr h="59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E01-ML01SP2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02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</a:tr>
              <a:tr h="9142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DHT11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5,00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</a:tr>
              <a:tr h="1008112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latin typeface="+mn-lt"/>
                        </a:rPr>
                        <a:t>Итог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latin typeface="+mn-lt"/>
                        </a:rPr>
                        <a:t>0,</a:t>
                      </a:r>
                      <a:r>
                        <a:rPr lang="en-US" sz="2400" dirty="0" smtClean="0">
                          <a:latin typeface="+mn-lt"/>
                        </a:rPr>
                        <a:t>75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20" y="-561230"/>
            <a:ext cx="5987900" cy="172819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пыли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 - 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Impact" panose="020B0806030902050204" pitchFamily="34" charset="0"/>
                <a:cs typeface="Times New Roman" pitchFamily="18" charset="0"/>
              </a:rPr>
              <a:t>GP2Y1010AU0F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10602" y="778768"/>
            <a:ext cx="5612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Напряжение питания: 5-7V</a:t>
            </a:r>
            <a:br>
              <a:rPr lang="ru-RU" sz="2400" dirty="0"/>
            </a:br>
            <a:r>
              <a:rPr lang="ru-RU" sz="2400" dirty="0"/>
              <a:t>Рабочая температура: -10-65 ° C</a:t>
            </a:r>
            <a:br>
              <a:rPr lang="ru-RU" sz="2400" dirty="0"/>
            </a:br>
            <a:r>
              <a:rPr lang="ru-RU" sz="2400" dirty="0"/>
              <a:t>Ток потребления: 20 мА </a:t>
            </a:r>
            <a:r>
              <a:rPr lang="ru-RU" sz="2400" dirty="0" err="1"/>
              <a:t>max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Размер минимальной обнаруживаемой частицы: </a:t>
            </a:r>
            <a:r>
              <a:rPr lang="ru-RU" sz="2400" dirty="0" smtClean="0"/>
              <a:t>0,0008 мм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Чувствительность: 0.5V / (0,1 мг / м 3)</a:t>
            </a:r>
            <a:br>
              <a:rPr lang="ru-RU" sz="2400" dirty="0"/>
            </a:br>
            <a:r>
              <a:rPr lang="ru-RU" sz="2400" dirty="0"/>
              <a:t>Напряжение при чистом воздухе: 0.9V </a:t>
            </a:r>
            <a:br>
              <a:rPr lang="ru-RU" sz="2400" dirty="0"/>
            </a:br>
            <a:r>
              <a:rPr lang="ru-RU" sz="2400" dirty="0"/>
              <a:t>Температура хранения: -20 ~ 80 ℃</a:t>
            </a:r>
            <a:br>
              <a:rPr lang="ru-RU" sz="2400" dirty="0"/>
            </a:br>
            <a:r>
              <a:rPr lang="ru-RU" sz="2400" dirty="0"/>
              <a:t>Размер: 46мм × 30мм × 17.6mm</a:t>
            </a:r>
          </a:p>
        </p:txBody>
      </p:sp>
      <p:pic>
        <p:nvPicPr>
          <p:cNvPr id="5122" name="Picture 2" descr="C:\Users\Admin\Downloads\s4oB5vXotG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214678" cy="2643206"/>
          </a:xfrm>
          <a:prstGeom prst="rect">
            <a:avLst/>
          </a:prstGeom>
          <a:noFill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" y="61339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" y="6181749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309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3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8575"/>
            <a:ext cx="7139136" cy="649263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Измерение количества пыли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1" y="60424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2" y="61653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124744"/>
            <a:ext cx="44644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Оптический датчик пыли </a:t>
            </a:r>
            <a:r>
              <a:rPr lang="ru-RU" sz="2000" dirty="0" err="1"/>
              <a:t>Sharp</a:t>
            </a:r>
            <a:r>
              <a:rPr lang="ru-RU" sz="2000" dirty="0"/>
              <a:t> GP2Y1010AU0F эффективен в обнаружении очень мелких частиц, и обычно используется в системах очистки воздуха. Инфракрасный диод и фототранзистор расположены по диагонали и способствуют обнаружению отраженного света частиц пыли в воздухе. Датчик имеет очень низкое энергопотребление (20 мА максимально, 11 мА среднее). Выходной сигнал датчика представляет собой аналоговое напряжение пропорциональное измеренной плотности пыли.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06" y="1328440"/>
            <a:ext cx="410780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-361608"/>
            <a:ext cx="6573746" cy="99874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0793" y="704806"/>
            <a:ext cx="7308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cs typeface="Arial" pitchFamily="34" charset="0"/>
              </a:rPr>
              <a:t>Atmega128: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cs typeface="Arial" pitchFamily="34" charset="0"/>
              </a:rPr>
              <a:t>128</a:t>
            </a:r>
            <a:r>
              <a:rPr lang="ru-RU" sz="2800" dirty="0" smtClean="0">
                <a:cs typeface="Arial" pitchFamily="34" charset="0"/>
              </a:rPr>
              <a:t>КБ перепрограммируемой </a:t>
            </a:r>
            <a:r>
              <a:rPr lang="ru-RU" sz="2800" dirty="0" err="1" smtClean="0">
                <a:cs typeface="Arial" pitchFamily="34" charset="0"/>
              </a:rPr>
              <a:t>флеш-памяти</a:t>
            </a:r>
            <a:endParaRPr lang="ru-RU" sz="2800" dirty="0" smtClean="0"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cs typeface="Arial" pitchFamily="34" charset="0"/>
              </a:rPr>
              <a:t>4КБ </a:t>
            </a:r>
            <a:r>
              <a:rPr lang="ru-RU" sz="2800" dirty="0" err="1" smtClean="0">
                <a:cs typeface="Arial" pitchFamily="34" charset="0"/>
              </a:rPr>
              <a:t>флеш-памяти</a:t>
            </a:r>
            <a:r>
              <a:rPr lang="ru-RU" sz="2800" dirty="0" smtClean="0">
                <a:cs typeface="Arial" pitchFamily="34" charset="0"/>
              </a:rPr>
              <a:t> для данных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cs typeface="Arial" pitchFamily="34" charset="0"/>
              </a:rPr>
              <a:t>4КБ оперативной памяти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cs typeface="Arial" pitchFamily="34" charset="0"/>
              </a:rPr>
              <a:t>Напряжение питания 5В</a:t>
            </a:r>
            <a:endParaRPr lang="ru-RU" sz="2800" dirty="0"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4162"/>
          <a:stretch/>
        </p:blipFill>
        <p:spPr bwMode="auto">
          <a:xfrm>
            <a:off x="341193" y="3361110"/>
            <a:ext cx="8188657" cy="298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4" y="61339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5" y="67060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0369" y="-785192"/>
            <a:ext cx="4423048" cy="1371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Микроконтроллер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3888" y="689829"/>
            <a:ext cx="8964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Impact" panose="020B0806030902050204" pitchFamily="34" charset="0"/>
              </a:rPr>
              <a:t> </a:t>
            </a:r>
            <a:r>
              <a:rPr lang="ru-RU" sz="2800" dirty="0" smtClean="0">
                <a:latin typeface="Impact" panose="020B0806030902050204" pitchFamily="34" charset="0"/>
                <a:cs typeface="Times New Roman" pitchFamily="18" charset="0"/>
              </a:rPr>
              <a:t>Основные аппаратные интерфейсы</a:t>
            </a:r>
          </a:p>
          <a:p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- TWI (Two-wire Serial Interface)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USART (Universal Synchronous and Asynchronous serial Receiver and Transmitter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The 16-bit Timer/Counter</a:t>
            </a:r>
          </a:p>
          <a:p>
            <a:pPr>
              <a:buFontTx/>
              <a:buChar char="-"/>
            </a:pPr>
            <a:r>
              <a:rPr lang="en-US" sz="2800" dirty="0" smtClean="0">
                <a:latin typeface="Impact" panose="020B0806030902050204" pitchFamily="34" charset="0"/>
                <a:cs typeface="Times New Roman" pitchFamily="18" charset="0"/>
              </a:rPr>
              <a:t> 53 Programmable I/O Lines</a:t>
            </a:r>
            <a:endParaRPr lang="ru-RU" sz="2800" dirty="0">
              <a:latin typeface="Impact" panose="020B0806030902050204" pitchFamily="34" charset="0"/>
              <a:cs typeface="Times New Roman" pitchFamily="18" charset="0"/>
            </a:endParaRPr>
          </a:p>
        </p:txBody>
      </p:sp>
      <p:pic>
        <p:nvPicPr>
          <p:cNvPr id="5" name="Picture 2" descr="C:\Users\Admin\Downloads\Lqv_2L-nD9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1" y="2420888"/>
            <a:ext cx="4572000" cy="350100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" y="3501008"/>
            <a:ext cx="4290614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6" y="59792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" y="61653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39552" y="6344652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35896" y="6344651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07704" y="-99392"/>
            <a:ext cx="6846984" cy="720080"/>
          </a:xfrm>
        </p:spPr>
        <p:txBody>
          <a:bodyPr/>
          <a:lstStyle/>
          <a:p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Состав</a:t>
            </a:r>
            <a:r>
              <a:rPr lang="ru-RU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команды</a:t>
            </a:r>
            <a:r>
              <a:rPr lang="ru-RU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 </a:t>
            </a:r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Shonar Bangla" panose="020B0502040204020203" pitchFamily="34" charset="0"/>
              </a:rPr>
              <a:t>«Кыырай»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Shonar Bangla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83352" y="1267180"/>
            <a:ext cx="2647576" cy="138037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Технический Консультант</a:t>
            </a:r>
            <a:endParaRPr lang="en-US" sz="24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Петров </a:t>
            </a:r>
            <a:r>
              <a:rPr lang="ru-RU" sz="2400" dirty="0" err="1" smtClean="0">
                <a:solidFill>
                  <a:schemeClr val="tx1"/>
                </a:solidFill>
                <a:cs typeface="Times New Roman" pitchFamily="18" charset="0"/>
              </a:rPr>
              <a:t>Н</a:t>
            </a:r>
            <a:r>
              <a:rPr lang="ru-RU" sz="2400" dirty="0" err="1">
                <a:solidFill>
                  <a:schemeClr val="tx1"/>
                </a:solidFill>
                <a:cs typeface="Times New Roman" pitchFamily="18" charset="0"/>
              </a:rPr>
              <a:t>ю</a:t>
            </a:r>
            <a:r>
              <a:rPr lang="ru-RU" sz="2400" dirty="0" err="1" smtClean="0">
                <a:solidFill>
                  <a:schemeClr val="tx1"/>
                </a:solidFill>
                <a:cs typeface="Times New Roman" pitchFamily="18" charset="0"/>
              </a:rPr>
              <a:t>ргун</a:t>
            </a:r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 Маратович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335849" y="1419707"/>
            <a:ext cx="3096344" cy="138037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Руководитель Группы</a:t>
            </a:r>
            <a:endParaRPr lang="ru-RU" sz="2400" dirty="0">
              <a:solidFill>
                <a:schemeClr val="tx1"/>
              </a:solidFill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Петров Марат Ефимович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228184" y="3613264"/>
            <a:ext cx="2206775" cy="139369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Программист</a:t>
            </a:r>
          </a:p>
          <a:p>
            <a:pPr algn="ctr"/>
            <a:r>
              <a:rPr lang="ru-RU" sz="2400" dirty="0" err="1" smtClean="0">
                <a:solidFill>
                  <a:schemeClr val="tx1"/>
                </a:solidFill>
                <a:cs typeface="Times New Roman" pitchFamily="18" charset="0"/>
              </a:rPr>
              <a:t>Колодезников</a:t>
            </a:r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 Егор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067944" y="3501008"/>
            <a:ext cx="2160240" cy="139369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Капитан команды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Попов Владимир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815155" y="3788365"/>
            <a:ext cx="2765491" cy="138037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Научный руководитель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Романов Юрий 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Николаевич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243489" y="5275664"/>
            <a:ext cx="2206775" cy="139369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cs typeface="Times New Roman" pitchFamily="18" charset="0"/>
              </a:rPr>
              <a:t>d </a:t>
            </a:r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моделист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Антонов Алексей</a:t>
            </a:r>
            <a:endParaRPr lang="ru-RU" sz="2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28184" y="1957368"/>
            <a:ext cx="2206776" cy="139369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Техник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cs typeface="Times New Roman" pitchFamily="18" charset="0"/>
              </a:rPr>
              <a:t>Николаев Ян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9" y="84668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7" y="666936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Стрелка вправо 15"/>
          <p:cNvSpPr/>
          <p:nvPr/>
        </p:nvSpPr>
        <p:spPr>
          <a:xfrm rot="9193627">
            <a:off x="1727609" y="1260774"/>
            <a:ext cx="648072" cy="497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4054043">
            <a:off x="1435465" y="3176808"/>
            <a:ext cx="759381" cy="526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14282021">
            <a:off x="4442895" y="276208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лево 18"/>
          <p:cNvSpPr/>
          <p:nvPr/>
        </p:nvSpPr>
        <p:spPr>
          <a:xfrm rot="20715981">
            <a:off x="4274787" y="4692708"/>
            <a:ext cx="611720" cy="4198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лево 19"/>
          <p:cNvSpPr/>
          <p:nvPr/>
        </p:nvSpPr>
        <p:spPr>
          <a:xfrm rot="19042840">
            <a:off x="5257529" y="2891281"/>
            <a:ext cx="1176412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 rot="3071797">
            <a:off x="5895938" y="5331989"/>
            <a:ext cx="639959" cy="461297"/>
          </a:xfrm>
          <a:prstGeom prst="leftArrow">
            <a:avLst>
              <a:gd name="adj1" fmla="val 50000"/>
              <a:gd name="adj2" fmla="val 5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 rot="19854549" flipH="1">
            <a:off x="5887140" y="3629144"/>
            <a:ext cx="576064" cy="319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-626364"/>
            <a:ext cx="6533009" cy="1252728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температуры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DS18B20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3534" y="682034"/>
            <a:ext cx="5715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ru-RU" sz="2000" dirty="0">
                <a:cs typeface="Times New Roman" pitchFamily="18" charset="0"/>
              </a:rPr>
              <a:t>О</a:t>
            </a:r>
            <a:r>
              <a:rPr lang="ru-RU" sz="2000" dirty="0" smtClean="0">
                <a:cs typeface="Times New Roman" pitchFamily="18" charset="0"/>
              </a:rPr>
              <a:t>ткалиброванный цифровой термометр  с разрешением от 9 до 12 </a:t>
            </a:r>
            <a:r>
              <a:rPr lang="en-US" sz="2000" dirty="0" smtClean="0">
                <a:cs typeface="Times New Roman" pitchFamily="18" charset="0"/>
              </a:rPr>
              <a:t>bit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(дискретность 0.0625С)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Обменивается данными по 1</a:t>
            </a:r>
            <a:r>
              <a:rPr lang="sah-RU" sz="2000" dirty="0" smtClean="0">
                <a:cs typeface="Times New Roman" pitchFamily="18" charset="0"/>
              </a:rPr>
              <a:t>-</a:t>
            </a:r>
            <a:r>
              <a:rPr lang="en-US" sz="2000" dirty="0" smtClean="0">
                <a:cs typeface="Times New Roman" pitchFamily="18" charset="0"/>
              </a:rPr>
              <a:t>Wire</a:t>
            </a:r>
            <a:r>
              <a:rPr lang="ru-RU" sz="2000" dirty="0" smtClean="0">
                <a:cs typeface="Times New Roman" pitchFamily="18" charset="0"/>
              </a:rPr>
              <a:t> шине и при этом может быть как единственным устройством на линии </a:t>
            </a:r>
            <a:r>
              <a:rPr lang="ru-RU" sz="2000" dirty="0" err="1" smtClean="0">
                <a:cs typeface="Times New Roman" pitchFamily="18" charset="0"/>
              </a:rPr>
              <a:t>тк</a:t>
            </a:r>
            <a:r>
              <a:rPr lang="ru-RU" sz="2000" dirty="0" smtClean="0">
                <a:cs typeface="Times New Roman" pitchFamily="18" charset="0"/>
              </a:rPr>
              <a:t> и работать в группе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Напряжение питания от 3 до 5.5 В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Точность измерений +-0.5</a:t>
            </a:r>
            <a:r>
              <a:rPr lang="sah-RU" sz="2000" dirty="0" smtClean="0">
                <a:cs typeface="Times New Roman" pitchFamily="18" charset="0"/>
              </a:rPr>
              <a:t>С </a:t>
            </a:r>
            <a:r>
              <a:rPr lang="ru-RU" sz="2000" dirty="0" smtClean="0">
                <a:cs typeface="Times New Roman" pitchFamily="18" charset="0"/>
              </a:rPr>
              <a:t>в </a:t>
            </a:r>
            <a:r>
              <a:rPr lang="ru-RU" sz="2000" dirty="0" err="1" smtClean="0">
                <a:cs typeface="Times New Roman" pitchFamily="18" charset="0"/>
              </a:rPr>
              <a:t>дапазоне</a:t>
            </a:r>
            <a:r>
              <a:rPr lang="ru-RU" sz="2000" dirty="0" smtClean="0">
                <a:cs typeface="Times New Roman" pitchFamily="18" charset="0"/>
              </a:rPr>
              <a:t> от -10С до +85С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Чтобы начать измерение необходимо подать команду начала (0х44)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После конвертирования, полученные данные запоминаются в 2-байтовом регистре температуры в оперативной памяти, и </a:t>
            </a:r>
            <a:r>
              <a:rPr lang="en-US" sz="2000" dirty="0" smtClean="0">
                <a:cs typeface="Times New Roman" pitchFamily="18" charset="0"/>
              </a:rPr>
              <a:t>DS18B20</a:t>
            </a:r>
            <a:r>
              <a:rPr lang="ru-RU" sz="2000" dirty="0" smtClean="0">
                <a:cs typeface="Times New Roman" pitchFamily="18" charset="0"/>
              </a:rPr>
              <a:t> возвращается к неактивному состоянию.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 Максимальное время измерения 750мс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36" t="-8539" r="75781" b="8539"/>
          <a:stretch/>
        </p:blipFill>
        <p:spPr bwMode="auto">
          <a:xfrm>
            <a:off x="323528" y="980727"/>
            <a:ext cx="2088232" cy="51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2" y="58473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775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-468752"/>
            <a:ext cx="4355976" cy="937503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Impact" panose="020B0806030902050204" pitchFamily="34" charset="0"/>
              </a:rPr>
              <a:t>Датчик давления </a:t>
            </a:r>
            <a:r>
              <a:rPr lang="en-US" sz="2800" dirty="0" smtClean="0">
                <a:solidFill>
                  <a:srgbClr val="C00000"/>
                </a:solidFill>
                <a:latin typeface="Impact" panose="020B0806030902050204" pitchFamily="34" charset="0"/>
              </a:rPr>
              <a:t>BMP280</a:t>
            </a:r>
            <a:endParaRPr lang="ru-RU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928" y="332656"/>
            <a:ext cx="5715072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Напряжение питания модуля: 3,3 или 5 В постоянного тока (поддерживаются оба уровня).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Потребляемый ток: до 2 мА во время измерений (зависит от режима точности).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Потребляемый ток: до 0,2 мА в режиме ожидания.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Измеряемое давление: от 30'000 до 110'000 Па (разрешение 0,16 Па)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Измеряемая температура: от 0 до +65 °C (разрешение 0,01°C)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Рабочая частота шины I2C: до 3,4 МГц.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Адрес модуля на шине I2C: 0x77.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Уровень логической «1» на шине I2C: от 0,7*</a:t>
            </a:r>
            <a:r>
              <a:rPr lang="ru-RU" sz="2000" dirty="0" err="1" smtClean="0">
                <a:cs typeface="Times New Roman" pitchFamily="18" charset="0"/>
              </a:rPr>
              <a:t>Vcc</a:t>
            </a:r>
            <a:r>
              <a:rPr lang="ru-RU" sz="2000" dirty="0" smtClean="0">
                <a:cs typeface="Times New Roman" pitchFamily="18" charset="0"/>
              </a:rPr>
              <a:t> до </a:t>
            </a:r>
            <a:r>
              <a:rPr lang="ru-RU" sz="2000" dirty="0" err="1" smtClean="0">
                <a:cs typeface="Times New Roman" pitchFamily="18" charset="0"/>
              </a:rPr>
              <a:t>Vcc</a:t>
            </a:r>
            <a:r>
              <a:rPr lang="ru-RU" sz="2000" dirty="0" smtClean="0">
                <a:cs typeface="Times New Roman" pitchFamily="18" charset="0"/>
              </a:rPr>
              <a:t> (где </a:t>
            </a:r>
            <a:r>
              <a:rPr lang="ru-RU" sz="2000" dirty="0" err="1" smtClean="0">
                <a:cs typeface="Times New Roman" pitchFamily="18" charset="0"/>
              </a:rPr>
              <a:t>Vcc</a:t>
            </a:r>
            <a:r>
              <a:rPr lang="ru-RU" sz="2000" dirty="0" smtClean="0">
                <a:cs typeface="Times New Roman" pitchFamily="18" charset="0"/>
              </a:rPr>
              <a:t> это напряжение питания модуля)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Подготовка к первому запуску после подачи питания: не менее 2 мс.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Рабочая температура: -40 … +85 °C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Габариты: 30x30 мм.</a:t>
            </a:r>
          </a:p>
          <a:p>
            <a:endParaRPr lang="ru-RU" dirty="0"/>
          </a:p>
        </p:txBody>
      </p:sp>
      <p:pic>
        <p:nvPicPr>
          <p:cNvPr id="6146" name="Picture 2" descr="C:\Users\Admin\Downloads\bmp280_circui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3140968"/>
            <a:ext cx="2928958" cy="2783253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t="5568" r="7273" b="4378"/>
          <a:stretch/>
        </p:blipFill>
        <p:spPr bwMode="auto">
          <a:xfrm>
            <a:off x="500327" y="764704"/>
            <a:ext cx="2333767" cy="223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589502"/>
            <a:ext cx="8631560" cy="5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7778" y="-387424"/>
            <a:ext cx="6769021" cy="100811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Акселерометр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ADXL345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3458" y="670918"/>
            <a:ext cx="52149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Напряжение питания от 2 до 3,6 вольт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Ток, потребляемый в рабочем режиме от 40 до 150 мкА, в зависимости от частоты опроса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Разрешающая способность от 10 до 13 бит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3 оси акселерометра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Рабочий диапазон температур от -40 до +85 градусов Цельсия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Цифровые интерфейсы SPI (трех- или </a:t>
            </a:r>
            <a:r>
              <a:rPr lang="ru-RU" sz="2000" dirty="0" err="1" smtClean="0">
                <a:cs typeface="Times New Roman" pitchFamily="18" charset="0"/>
              </a:rPr>
              <a:t>четырехпроводный</a:t>
            </a:r>
            <a:r>
              <a:rPr lang="ru-RU" sz="2000" dirty="0" smtClean="0">
                <a:cs typeface="Times New Roman" pitchFamily="18" charset="0"/>
              </a:rPr>
              <a:t>) и I2C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Детектирование событий: толчок, двойной толчок, свободное падение, наличие активности по осям, отсутствие активности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2 программируемых выхода событий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Корпус LGA размером 3×5×1 мм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cs typeface="Times New Roman" pitchFamily="18" charset="0"/>
              </a:rPr>
              <a:t>Устойчив к ударам с ускорениями до 10000</a:t>
            </a:r>
            <a:r>
              <a:rPr lang="en-US" sz="2000" dirty="0" smtClean="0">
                <a:cs typeface="Times New Roman" pitchFamily="18" charset="0"/>
              </a:rPr>
              <a:t>G</a:t>
            </a:r>
            <a:endParaRPr lang="ru-RU" sz="2000" dirty="0" smtClean="0"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96048"/>
            <a:ext cx="3456384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авы\Downloads\_VC3OcPnE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t="7471" r="38223" b="50000"/>
          <a:stretch/>
        </p:blipFill>
        <p:spPr bwMode="auto">
          <a:xfrm>
            <a:off x="323528" y="1052736"/>
            <a:ext cx="318850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3" y="615355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6" y="674136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99392"/>
            <a:ext cx="6768752" cy="998742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Радио-модуль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E01-ML01SP2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13" y="928490"/>
            <a:ext cx="7286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[IC] : nRF24L01P</a:t>
            </a:r>
          </a:p>
          <a:p>
            <a:r>
              <a:rPr lang="ru-RU" sz="2000" dirty="0" smtClean="0"/>
              <a:t>[Частота] : 2,4 ~ 2,525 ГГц</a:t>
            </a:r>
          </a:p>
          <a:p>
            <a:r>
              <a:rPr lang="ru-RU" sz="2000" dirty="0" smtClean="0"/>
              <a:t>[Мощность] : 20 </a:t>
            </a:r>
            <a:r>
              <a:rPr lang="ru-RU" sz="2000" dirty="0" err="1" smtClean="0"/>
              <a:t>дБм</a:t>
            </a:r>
            <a:endParaRPr lang="ru-RU" sz="2000" dirty="0" smtClean="0"/>
          </a:p>
          <a:p>
            <a:r>
              <a:rPr lang="ru-RU" sz="2000" dirty="0" smtClean="0"/>
              <a:t>[Расстояние] : 1,8 км</a:t>
            </a:r>
          </a:p>
          <a:p>
            <a:r>
              <a:rPr lang="ru-RU" sz="2000" dirty="0" smtClean="0"/>
              <a:t>[Интерфейс] : SPI</a:t>
            </a:r>
          </a:p>
          <a:p>
            <a:r>
              <a:rPr lang="ru-RU" sz="2000" dirty="0" smtClean="0"/>
              <a:t>[Введение] : E01-ML01SP2 основан на оригинальной импортированной форме nRF24L01P </a:t>
            </a:r>
            <a:r>
              <a:rPr lang="ru-RU" sz="2000" dirty="0" err="1" smtClean="0"/>
              <a:t>Nordic</a:t>
            </a:r>
            <a:r>
              <a:rPr lang="ru-RU" sz="2000" dirty="0" smtClean="0"/>
              <a:t> в Норвегии. И оснащенный микросхемой усилителя мощности 20 </a:t>
            </a:r>
            <a:r>
              <a:rPr lang="ru-RU" sz="2000" dirty="0" err="1" smtClean="0"/>
              <a:t>дБм</a:t>
            </a:r>
            <a:r>
              <a:rPr lang="ru-RU" sz="2000" dirty="0" smtClean="0"/>
              <a:t>, импортированной из США, благодаря которой мощность передачи достигает 100 мВт (20 </a:t>
            </a:r>
            <a:r>
              <a:rPr lang="ru-RU" sz="2000" dirty="0" err="1" smtClean="0"/>
              <a:t>дБм</a:t>
            </a:r>
            <a:r>
              <a:rPr lang="ru-RU" sz="2000" dirty="0" smtClean="0"/>
              <a:t>). Профессиональная аппаратная конструкция позволяет использовать модуль небольшого размера, что удобно для всех видов встроенных датчиков.</a:t>
            </a:r>
          </a:p>
          <a:p>
            <a:endParaRPr lang="ru-RU" sz="2000" dirty="0"/>
          </a:p>
        </p:txBody>
      </p:sp>
      <p:pic>
        <p:nvPicPr>
          <p:cNvPr id="2051" name="Picture 3" descr="C:\Users\Admin\Downloads\hnW-CkfIgOU.jpg"/>
          <p:cNvPicPr>
            <a:picLocks noChangeAspect="1" noChangeArrowheads="1"/>
          </p:cNvPicPr>
          <p:nvPr/>
        </p:nvPicPr>
        <p:blipFill rotWithShape="1">
          <a:blip r:embed="rId2"/>
          <a:srcRect l="4673"/>
          <a:stretch/>
        </p:blipFill>
        <p:spPr bwMode="auto">
          <a:xfrm>
            <a:off x="4644008" y="1052736"/>
            <a:ext cx="3919599" cy="1492398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37321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11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авы\Downloads\a1c2q9Nt5K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4" t="24690" r="19976" b="25018"/>
          <a:stretch/>
        </p:blipFill>
        <p:spPr bwMode="auto">
          <a:xfrm rot="16200000">
            <a:off x="5567550" y="912587"/>
            <a:ext cx="3299236" cy="34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152718"/>
            <a:ext cx="4340696" cy="6839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GPS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-модуль 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NEO</a:t>
            </a:r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-</a:t>
            </a:r>
            <a:r>
              <a:rPr lang="en-US" dirty="0" smtClean="0">
                <a:solidFill>
                  <a:srgbClr val="C00000"/>
                </a:solidFill>
                <a:latin typeface="Impact" panose="020B0806030902050204" pitchFamily="34" charset="0"/>
              </a:rPr>
              <a:t>6M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5" y="950817"/>
            <a:ext cx="55031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Напряжение питания: 3-5 В</a:t>
            </a:r>
          </a:p>
          <a:p>
            <a:r>
              <a:rPr lang="ru-RU" sz="2000" dirty="0"/>
              <a:t>Точность позиционирования: до 5 м</a:t>
            </a:r>
          </a:p>
          <a:p>
            <a:r>
              <a:rPr lang="ru-RU" sz="2000" dirty="0"/>
              <a:t>«Горячий старт»: 1 с</a:t>
            </a:r>
          </a:p>
          <a:p>
            <a:r>
              <a:rPr lang="ru-RU" sz="2000" dirty="0"/>
              <a:t>Чувствительность отслеживания : -162 </a:t>
            </a:r>
            <a:r>
              <a:rPr lang="ru-RU" sz="2000" dirty="0" err="1"/>
              <a:t>дБм</a:t>
            </a:r>
            <a:endParaRPr lang="ru-RU" sz="2000" dirty="0"/>
          </a:p>
          <a:p>
            <a:r>
              <a:rPr lang="ru-RU" sz="2000" dirty="0"/>
              <a:t>Скорость обновления местоположения: 5 Гц</a:t>
            </a:r>
          </a:p>
          <a:p>
            <a:r>
              <a:rPr lang="ru-RU" sz="2000" dirty="0"/>
              <a:t>Температурный режим: от -40 до 85°C</a:t>
            </a:r>
          </a:p>
          <a:p>
            <a:r>
              <a:rPr lang="ru-RU" sz="2000" dirty="0"/>
              <a:t>Размер антенны: 18х18 мм</a:t>
            </a:r>
          </a:p>
          <a:p>
            <a:r>
              <a:rPr lang="ru-RU" sz="2000" dirty="0"/>
              <a:t>Размер модуля: 22x30x13 мм</a:t>
            </a:r>
          </a:p>
          <a:p>
            <a:endParaRPr lang="ru-RU" sz="3200" dirty="0">
              <a:latin typeface="Haettenschweiler" panose="020B070604090206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8" y="7647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4" y="450912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2050" y="-171400"/>
            <a:ext cx="7554789" cy="1371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  <a:latin typeface="Impact" panose="020B0806030902050204" pitchFamily="34" charset="0"/>
              </a:rPr>
              <a:t>Команда занимается усвоением информации по датчикам</a:t>
            </a:r>
            <a:endParaRPr lang="ru-RU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1026" name="Picture 2" descr="https://pp.userapi.com/c847220/v847220650/18aedd/HY6VQEgMD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5" y="1628800"/>
            <a:ext cx="4107780" cy="38970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0" y="652534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Users\Владимир\Pictures\cansat\2687cac0-7e35-4070-8904-4f83727cf79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82" y="1136876"/>
            <a:ext cx="4482257" cy="2536725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Владимир\Pictures\cansat\0E7aGgjuQm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82" y="3861048"/>
            <a:ext cx="4346175" cy="2862695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2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1500166" y="2214554"/>
            <a:ext cx="6286544" cy="22002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116632"/>
            <a:ext cx="4968552" cy="953276"/>
          </a:xfrm>
        </p:spPr>
        <p:txBody>
          <a:bodyPr/>
          <a:lstStyle/>
          <a:p>
            <a:r>
              <a:rPr lang="ru-RU" dirty="0" smtClean="0">
                <a:latin typeface="Impact" pitchFamily="34" charset="0"/>
              </a:rPr>
              <a:t>СПАСИБО ЗА ВНИМАНИЕ!</a:t>
            </a:r>
            <a:endParaRPr lang="ru-RU" dirty="0">
              <a:latin typeface="Impact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3808" y="-129440"/>
            <a:ext cx="7869890" cy="99874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Impact" panose="020B0806030902050204" pitchFamily="34" charset="0"/>
              </a:rPr>
              <a:t>Конструктор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1741458"/>
            <a:ext cx="86764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/>
              <a:t>Механического каркаса</a:t>
            </a: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Три платы: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/>
              <a:t>Плата МК </a:t>
            </a:r>
            <a:r>
              <a:rPr lang="ru-RU" sz="2800" dirty="0"/>
              <a:t>Atmega128;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/>
              <a:t>Плата научной нагрузки </a:t>
            </a:r>
            <a:r>
              <a:rPr lang="ru-RU" sz="2800" dirty="0"/>
              <a:t>( датчики температуры, давления и акселерометр);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/>
              <a:t>Плата радио-модуля </a:t>
            </a:r>
            <a:r>
              <a:rPr lang="ru-RU" sz="2800" dirty="0"/>
              <a:t>(трансивер), частота 2,4 ~ 2,525 </a:t>
            </a:r>
            <a:r>
              <a:rPr lang="ru-RU" sz="2800" dirty="0" smtClean="0"/>
              <a:t>ГГц</a:t>
            </a:r>
            <a:r>
              <a:rPr lang="ru-RU" sz="2800" dirty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48918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3268" y="1228924"/>
            <a:ext cx="506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Спутник </a:t>
            </a:r>
            <a:r>
              <a:rPr lang="en-US" sz="2800" b="1" dirty="0" err="1" smtClean="0"/>
              <a:t>Cansat</a:t>
            </a:r>
            <a:r>
              <a:rPr lang="en-US" sz="2800" b="1" dirty="0" smtClean="0"/>
              <a:t> </a:t>
            </a:r>
            <a:r>
              <a:rPr lang="ru-RU" sz="2800" b="1" dirty="0" smtClean="0"/>
              <a:t>состоит из</a:t>
            </a:r>
            <a:r>
              <a:rPr lang="ru-RU" sz="2800" dirty="0" smtClean="0"/>
              <a:t>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33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8104" y="-675456"/>
            <a:ext cx="7452320" cy="2500188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Цель нашего аппарата и зачем он нужен</a:t>
            </a:r>
            <a:r>
              <a:rPr lang="en-US" sz="4000" dirty="0">
                <a:solidFill>
                  <a:schemeClr val="tx2"/>
                </a:solidFill>
                <a:latin typeface="Impact" panose="020B0806030902050204" pitchFamily="34" charset="0"/>
                <a:cs typeface="Times New Roman" pitchFamily="18" charset="0"/>
              </a:rPr>
              <a:t>:</a:t>
            </a:r>
            <a:endParaRPr lang="ru-RU" sz="4000" dirty="0">
              <a:solidFill>
                <a:schemeClr val="tx2"/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791" y="1448780"/>
            <a:ext cx="9048590" cy="6120680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Нашей главной задачей является эко-мониторинг.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Мы будем следить за концентрацией пыли в воздухе по сезонно в разных окрестностях нашего города.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Наш аппарат измеряет концентрацию пыли в воздухе(мг/м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^3)</a:t>
            </a: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Мы хотим сделать наш город Якутск экологически чистым и стараемся бороться с одной из главных проблем в нашем городе – пылью и смогом.</a:t>
            </a:r>
            <a:endParaRPr lang="en-US" sz="24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6" y="1242913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0" y="634630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1" y="-57150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4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7289" y="1173912"/>
            <a:ext cx="465129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cs typeface="Times New Roman" pitchFamily="18" charset="0"/>
              </a:rPr>
              <a:t>Измерение </a:t>
            </a:r>
            <a:r>
              <a:rPr lang="ru-RU" sz="2400" dirty="0">
                <a:cs typeface="Times New Roman" pitchFamily="18" charset="0"/>
              </a:rPr>
              <a:t>температуры и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>
                <a:cs typeface="Times New Roman" pitchFamily="18" charset="0"/>
              </a:rPr>
              <a:t>давления на траектории </a:t>
            </a:r>
            <a:r>
              <a:rPr lang="ru-RU" sz="2400" dirty="0" smtClean="0">
                <a:cs typeface="Times New Roman" pitchFamily="18" charset="0"/>
              </a:rPr>
              <a:t>спуска. </a:t>
            </a:r>
          </a:p>
          <a:p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cs typeface="Times New Roman" pitchFamily="18" charset="0"/>
              </a:rPr>
              <a:t>Получение и интерпретация данных с 3х осевого акселерометра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400" dirty="0"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400" dirty="0" smtClean="0"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cs typeface="Times New Roman" pitchFamily="18" charset="0"/>
              </a:rPr>
              <a:t>Построение траектории спуска спутника исходя из полученных данных.</a:t>
            </a: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</a:p>
          <a:p>
            <a:endParaRPr lang="ru-RU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en-GB" sz="1400" dirty="0">
              <a:cs typeface="Times New Roman" pitchFamily="18" charset="0"/>
            </a:endParaRPr>
          </a:p>
          <a:p>
            <a:endParaRPr lang="ru-RU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" y="626864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81328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959"/>
            <a:ext cx="1506537" cy="7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C:\Users\Владимир\Pictures\cansat\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56" y="908720"/>
            <a:ext cx="436873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05" y="-85119"/>
            <a:ext cx="62611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user\Desktop\Cansat 2017\Данные с аппарата июль 17г\SP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7032"/>
            <a:ext cx="4320480" cy="23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476672"/>
            <a:ext cx="67677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400" dirty="0" smtClean="0"/>
              <a:t>Измерение </a:t>
            </a:r>
            <a:r>
              <a:rPr lang="ru-RU" sz="2400" dirty="0"/>
              <a:t>влажности</a:t>
            </a:r>
            <a:r>
              <a:rPr lang="ru-RU" sz="2400" dirty="0" smtClean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400" dirty="0"/>
          </a:p>
          <a:p>
            <a:pPr marL="285750" indent="-285750">
              <a:buFont typeface="Wingdings" pitchFamily="2" charset="2"/>
              <a:buChar char="Ø"/>
            </a:pPr>
            <a:endParaRPr lang="ru-RU" sz="2400" dirty="0" smtClean="0"/>
          </a:p>
          <a:p>
            <a:pPr marL="285750" indent="-285750">
              <a:buFont typeface="Wingdings" pitchFamily="2" charset="2"/>
              <a:buChar char="Ø"/>
            </a:pPr>
            <a:endParaRPr lang="ru-RU" sz="2400" dirty="0"/>
          </a:p>
          <a:p>
            <a:pPr marL="285750" indent="-285750">
              <a:buFont typeface="Wingdings" pitchFamily="2" charset="2"/>
              <a:buChar char="Ø"/>
            </a:pPr>
            <a:endParaRPr lang="ru-RU" sz="2400" dirty="0" smtClean="0"/>
          </a:p>
          <a:p>
            <a:pPr marL="285750" indent="-285750">
              <a:buFont typeface="Wingdings" pitchFamily="2" charset="2"/>
              <a:buChar char="Ø"/>
            </a:pPr>
            <a:endParaRPr lang="ru-RU" sz="2400" dirty="0"/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ru-RU" sz="2400" dirty="0"/>
              <a:t>Съёмка местности. </a:t>
            </a:r>
          </a:p>
          <a:p>
            <a:endParaRPr lang="ru-RU" sz="2400" dirty="0" smtClean="0"/>
          </a:p>
          <a:p>
            <a:pPr marL="285750" indent="-285750">
              <a:buFont typeface="Wingdings" pitchFamily="2" charset="2"/>
              <a:buChar char="Ø"/>
            </a:pPr>
            <a:endParaRPr lang="ru-RU" dirty="0"/>
          </a:p>
          <a:p>
            <a:pPr marL="285750" indent="-285750">
              <a:buFont typeface="Wingdings" pitchFamily="2" charset="2"/>
              <a:buChar char="Ø"/>
            </a:pPr>
            <a:endParaRPr lang="ru-RU" dirty="0"/>
          </a:p>
          <a:p>
            <a:endParaRPr lang="ru-RU" dirty="0" smtClean="0"/>
          </a:p>
          <a:p>
            <a:pPr marL="285750" indent="-285750">
              <a:buFont typeface="Wingdings" pitchFamily="2" charset="2"/>
              <a:buChar char="Ø"/>
            </a:pPr>
            <a:endParaRPr lang="ru-RU" dirty="0"/>
          </a:p>
        </p:txBody>
      </p:sp>
      <p:graphicFrame>
        <p:nvGraphicFramePr>
          <p:cNvPr id="6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6947"/>
              </p:ext>
            </p:extLst>
          </p:nvPr>
        </p:nvGraphicFramePr>
        <p:xfrm>
          <a:off x="3995936" y="332656"/>
          <a:ext cx="4559176" cy="289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 descr="C:\Users\Владимир\Pictures\cansat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504056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332656"/>
            <a:ext cx="3923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400" dirty="0"/>
              <a:t>Измерение количества пыли </a:t>
            </a:r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endParaRPr lang="ru-RU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dirty="0" smtClean="0"/>
              <a:t>Передача телеметри</a:t>
            </a:r>
            <a:r>
              <a:rPr lang="ru-RU" sz="2400" dirty="0"/>
              <a:t>и</a:t>
            </a:r>
            <a:r>
              <a:rPr lang="ru-RU" sz="2400" dirty="0" smtClean="0"/>
              <a:t> </a:t>
            </a:r>
            <a:r>
              <a:rPr lang="ru-RU" sz="2400" dirty="0"/>
              <a:t>по радиоканалу на наземную приемную станцию.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88640"/>
            <a:ext cx="501408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5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Picture 4" descr="C:\Users\Владимир\Pictures\cansat\po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344815" cy="40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699792" y="116632"/>
            <a:ext cx="7869890" cy="9987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Impact" panose="020B0806030902050204" pitchFamily="34" charset="0"/>
              </a:rPr>
              <a:t>Схема полета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908720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817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" y="6181749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2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Соединительная линия уступом 17"/>
          <p:cNvCxnSpPr/>
          <p:nvPr/>
        </p:nvCxnSpPr>
        <p:spPr>
          <a:xfrm flipV="1">
            <a:off x="7117478" y="3273121"/>
            <a:ext cx="800899" cy="723397"/>
          </a:xfrm>
          <a:prstGeom prst="bentConnector3">
            <a:avLst>
              <a:gd name="adj1" fmla="val 50000"/>
            </a:avLst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5" name="Заголовок 39"/>
          <p:cNvSpPr>
            <a:spLocks noGrp="1"/>
          </p:cNvSpPr>
          <p:nvPr>
            <p:ph type="title"/>
          </p:nvPr>
        </p:nvSpPr>
        <p:spPr>
          <a:xfrm>
            <a:off x="580865" y="89213"/>
            <a:ext cx="8078817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Impact" panose="020B0806030902050204" pitchFamily="34" charset="0"/>
              </a:rPr>
              <a:t>Блок-диаграмма</a:t>
            </a:r>
            <a:r>
              <a:rPr lang="en-US" dirty="0" smtClean="0">
                <a:latin typeface="Impact" panose="020B0806030902050204" pitchFamily="34" charset="0"/>
              </a:rPr>
              <a:t> </a:t>
            </a:r>
            <a:r>
              <a:rPr lang="ru-RU" dirty="0" smtClean="0">
                <a:latin typeface="Impact" panose="020B0806030902050204" pitchFamily="34" charset="0"/>
              </a:rPr>
              <a:t>Спутника </a:t>
            </a:r>
          </a:p>
        </p:txBody>
      </p:sp>
      <p:grpSp>
        <p:nvGrpSpPr>
          <p:cNvPr id="32" name="Группа 31"/>
          <p:cNvGrpSpPr/>
          <p:nvPr/>
        </p:nvGrpSpPr>
        <p:grpSpPr>
          <a:xfrm>
            <a:off x="285720" y="2214554"/>
            <a:ext cx="1697452" cy="3857652"/>
            <a:chOff x="250825" y="1658585"/>
            <a:chExt cx="2656863" cy="3978648"/>
          </a:xfrm>
        </p:grpSpPr>
        <p:sp>
          <p:nvSpPr>
            <p:cNvPr id="10247" name="AutoShape 11"/>
            <p:cNvSpPr>
              <a:spLocks noChangeArrowheads="1"/>
            </p:cNvSpPr>
            <p:nvPr/>
          </p:nvSpPr>
          <p:spPr bwMode="auto">
            <a:xfrm>
              <a:off x="712788" y="3573483"/>
              <a:ext cx="1447800" cy="4572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приемник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8" name="Rectangle 12"/>
            <p:cNvSpPr>
              <a:spLocks noChangeArrowheads="1"/>
            </p:cNvSpPr>
            <p:nvPr/>
          </p:nvSpPr>
          <p:spPr bwMode="auto">
            <a:xfrm>
              <a:off x="428625" y="4403746"/>
              <a:ext cx="1981200" cy="9144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dirty="0" smtClean="0">
                  <a:latin typeface="+mj-lt"/>
                  <a:cs typeface="HGP明朝E"/>
                </a:rPr>
                <a:t>ПК</a:t>
              </a:r>
              <a:endParaRPr lang="en-US" altLang="ja-JP" dirty="0">
                <a:latin typeface="+mj-lt"/>
                <a:cs typeface="HGP明朝E"/>
              </a:endParaRPr>
            </a:p>
          </p:txBody>
        </p:sp>
        <p:sp>
          <p:nvSpPr>
            <p:cNvPr id="10255" name="Rectangle 39"/>
            <p:cNvSpPr>
              <a:spLocks noChangeArrowheads="1"/>
            </p:cNvSpPr>
            <p:nvPr/>
          </p:nvSpPr>
          <p:spPr bwMode="auto">
            <a:xfrm>
              <a:off x="712788" y="2830533"/>
              <a:ext cx="1447800" cy="3429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6" name="AutoShape 44"/>
            <p:cNvCxnSpPr>
              <a:cxnSpLocks noChangeShapeType="1"/>
              <a:stCxn id="10255" idx="2"/>
              <a:endCxn id="10247" idx="0"/>
            </p:cNvCxnSpPr>
            <p:nvPr/>
          </p:nvCxnSpPr>
          <p:spPr bwMode="auto">
            <a:xfrm>
              <a:off x="1436688" y="3173433"/>
              <a:ext cx="0" cy="40005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45"/>
            <p:cNvCxnSpPr>
              <a:cxnSpLocks noChangeShapeType="1"/>
              <a:stCxn id="10247" idx="2"/>
              <a:endCxn id="10248" idx="0"/>
            </p:cNvCxnSpPr>
            <p:nvPr/>
          </p:nvCxnSpPr>
          <p:spPr bwMode="auto">
            <a:xfrm rot="5400000">
              <a:off x="1241425" y="4208483"/>
              <a:ext cx="373063" cy="174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258" name="AutoShape 46"/>
            <p:cNvSpPr>
              <a:spLocks noChangeArrowheads="1"/>
            </p:cNvSpPr>
            <p:nvPr/>
          </p:nvSpPr>
          <p:spPr bwMode="auto">
            <a:xfrm>
              <a:off x="250825" y="2108221"/>
              <a:ext cx="2571750" cy="3529012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onstantia" pitchFamily="18" charset="0"/>
              </a:endParaRPr>
            </a:p>
          </p:txBody>
        </p:sp>
        <p:sp>
          <p:nvSpPr>
            <p:cNvPr id="10259" name="Text Box 15"/>
            <p:cNvSpPr txBox="1">
              <a:spLocks noChangeArrowheads="1"/>
            </p:cNvSpPr>
            <p:nvPr/>
          </p:nvSpPr>
          <p:spPr bwMode="auto">
            <a:xfrm>
              <a:off x="250825" y="1658585"/>
              <a:ext cx="2656863" cy="3174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altLang="ja-JP" sz="1400" dirty="0">
                  <a:latin typeface="Constantia" pitchFamily="18" charset="0"/>
                  <a:cs typeface="HGP明朝E"/>
                </a:rPr>
                <a:t>Наземная станция</a:t>
              </a:r>
              <a:endParaRPr lang="en-US" altLang="ja-JP" sz="1400" dirty="0">
                <a:latin typeface="Constantia" pitchFamily="18" charset="0"/>
                <a:cs typeface="HGP明朝E"/>
              </a:endParaRPr>
            </a:p>
          </p:txBody>
        </p:sp>
      </p:grpSp>
      <p:sp>
        <p:nvSpPr>
          <p:cNvPr id="10245" name="AutoShape 8"/>
          <p:cNvSpPr>
            <a:spLocks noChangeArrowheads="1"/>
          </p:cNvSpPr>
          <p:nvPr/>
        </p:nvSpPr>
        <p:spPr bwMode="auto">
          <a:xfrm>
            <a:off x="3929058" y="235743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>
                <a:latin typeface="+mj-lt"/>
                <a:cs typeface="HGP明朝E"/>
              </a:rPr>
              <a:t>Датчик </a:t>
            </a:r>
          </a:p>
          <a:p>
            <a:pPr algn="ctr"/>
            <a:r>
              <a:rPr lang="ru-RU" altLang="ja-JP" sz="1400" dirty="0">
                <a:latin typeface="+mj-lt"/>
                <a:cs typeface="HGP明朝E"/>
              </a:rPr>
              <a:t>давления</a:t>
            </a:r>
            <a:endParaRPr lang="en-US" altLang="ja-JP" sz="1400" dirty="0">
              <a:latin typeface="+mj-lt"/>
              <a:cs typeface="HGP明朝E"/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2857488" y="2928934"/>
            <a:ext cx="931870" cy="857256"/>
            <a:chOff x="3711568" y="3330562"/>
            <a:chExt cx="1447800" cy="114776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246" name="AutoShape 10"/>
            <p:cNvSpPr>
              <a:spLocks noChangeArrowheads="1"/>
            </p:cNvSpPr>
            <p:nvPr/>
          </p:nvSpPr>
          <p:spPr bwMode="auto">
            <a:xfrm>
              <a:off x="3711568" y="4021125"/>
              <a:ext cx="1447800" cy="4572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передатчик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sp>
          <p:nvSpPr>
            <p:cNvPr id="10249" name="Rectangle 19"/>
            <p:cNvSpPr>
              <a:spLocks noChangeArrowheads="1"/>
            </p:cNvSpPr>
            <p:nvPr/>
          </p:nvSpPr>
          <p:spPr bwMode="auto">
            <a:xfrm>
              <a:off x="3756018" y="3330562"/>
              <a:ext cx="1357312" cy="4270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altLang="ja-JP" sz="1400" dirty="0">
                  <a:latin typeface="+mj-lt"/>
                  <a:cs typeface="HGP明朝E"/>
                </a:rPr>
                <a:t>антенна</a:t>
              </a:r>
              <a:endParaRPr lang="en-US" altLang="ja-JP" sz="1400" dirty="0">
                <a:latin typeface="+mj-lt"/>
                <a:cs typeface="HGP明朝E"/>
              </a:endParaRPr>
            </a:p>
          </p:txBody>
        </p:sp>
        <p:cxnSp>
          <p:nvCxnSpPr>
            <p:cNvPr id="10251" name="AutoShape 30"/>
            <p:cNvCxnSpPr>
              <a:cxnSpLocks noChangeShapeType="1"/>
              <a:stCxn id="10246" idx="0"/>
              <a:endCxn id="10249" idx="2"/>
            </p:cNvCxnSpPr>
            <p:nvPr/>
          </p:nvCxnSpPr>
          <p:spPr bwMode="auto">
            <a:xfrm rot="16200000">
              <a:off x="4303705" y="3889363"/>
              <a:ext cx="263525" cy="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61" name="AutoShape 52"/>
          <p:cNvSpPr>
            <a:spLocks noChangeArrowheads="1"/>
          </p:cNvSpPr>
          <p:nvPr/>
        </p:nvSpPr>
        <p:spPr bwMode="auto">
          <a:xfrm>
            <a:off x="2342064" y="1905341"/>
            <a:ext cx="6616709" cy="424973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0262" name="Text Box 16"/>
          <p:cNvSpPr txBox="1">
            <a:spLocks noChangeArrowheads="1"/>
          </p:cNvSpPr>
          <p:nvPr/>
        </p:nvSpPr>
        <p:spPr bwMode="auto">
          <a:xfrm>
            <a:off x="5459405" y="1643050"/>
            <a:ext cx="109260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altLang="ja-JP" dirty="0" smtClean="0">
                <a:latin typeface="Constantia" pitchFamily="18" charset="0"/>
                <a:cs typeface="HGP明朝E"/>
              </a:rPr>
              <a:t>Спутник</a:t>
            </a:r>
            <a:endParaRPr lang="en-US" altLang="ja-JP" dirty="0">
              <a:latin typeface="Constantia" pitchFamily="18" charset="0"/>
              <a:cs typeface="HGP明朝E"/>
            </a:endParaRPr>
          </a:p>
        </p:txBody>
      </p:sp>
      <p:sp>
        <p:nvSpPr>
          <p:cNvPr id="10264" name="AutoShape 53"/>
          <p:cNvSpPr>
            <a:spLocks noChangeArrowheads="1"/>
          </p:cNvSpPr>
          <p:nvPr/>
        </p:nvSpPr>
        <p:spPr bwMode="auto">
          <a:xfrm rot="6031086">
            <a:off x="1992994" y="2785699"/>
            <a:ext cx="442803" cy="1035173"/>
          </a:xfrm>
          <a:prstGeom prst="lightningBol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786711" y="4030210"/>
            <a:ext cx="965200" cy="642938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Датчик</a:t>
            </a:r>
          </a:p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Ускорения</a:t>
            </a:r>
            <a:endParaRPr lang="en-US" altLang="ja-JP" sz="1400" dirty="0" smtClean="0">
              <a:latin typeface="+mj-lt"/>
              <a:cs typeface="HGP明朝E"/>
            </a:endParaRPr>
          </a:p>
        </p:txBody>
      </p:sp>
      <p:cxnSp>
        <p:nvCxnSpPr>
          <p:cNvPr id="56" name="Shape 55"/>
          <p:cNvCxnSpPr>
            <a:stCxn id="10246" idx="2"/>
            <a:endCxn id="10242" idx="1"/>
          </p:cNvCxnSpPr>
          <p:nvPr/>
        </p:nvCxnSpPr>
        <p:spPr>
          <a:xfrm rot="16200000" flipH="1">
            <a:off x="4053283" y="3056329"/>
            <a:ext cx="574675" cy="203439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10245" idx="2"/>
          </p:cNvCxnSpPr>
          <p:nvPr/>
        </p:nvCxnSpPr>
        <p:spPr>
          <a:xfrm rot="16200000" flipH="1">
            <a:off x="4384670" y="3027356"/>
            <a:ext cx="1000136" cy="946160"/>
          </a:xfrm>
          <a:prstGeom prst="bentConnector3">
            <a:avLst>
              <a:gd name="adj1" fmla="val 1004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/>
          <p:nvPr/>
        </p:nvCxnSpPr>
        <p:spPr>
          <a:xfrm rot="16200000" flipH="1">
            <a:off x="6168579" y="3187043"/>
            <a:ext cx="869392" cy="186030"/>
          </a:xfrm>
          <a:prstGeom prst="bentConnector3">
            <a:avLst>
              <a:gd name="adj1" fmla="val 515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10242" idx="3"/>
            <a:endCxn id="49" idx="1"/>
          </p:cNvCxnSpPr>
          <p:nvPr/>
        </p:nvCxnSpPr>
        <p:spPr>
          <a:xfrm flipV="1">
            <a:off x="7286644" y="4351679"/>
            <a:ext cx="500067" cy="9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8"/>
          <p:cNvSpPr>
            <a:spLocks noChangeArrowheads="1"/>
          </p:cNvSpPr>
          <p:nvPr/>
        </p:nvSpPr>
        <p:spPr bwMode="auto">
          <a:xfrm>
            <a:off x="7042005" y="5376945"/>
            <a:ext cx="822324" cy="500066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камера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99" name="AutoShape 8"/>
          <p:cNvSpPr>
            <a:spLocks noChangeArrowheads="1"/>
          </p:cNvSpPr>
          <p:nvPr/>
        </p:nvSpPr>
        <p:spPr bwMode="auto">
          <a:xfrm>
            <a:off x="7786710" y="2928934"/>
            <a:ext cx="965200" cy="64293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dirty="0" smtClean="0">
                <a:latin typeface="+mj-lt"/>
                <a:cs typeface="HGP明朝E"/>
              </a:rPr>
              <a:t>GPS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348029" y="5376945"/>
            <a:ext cx="696519" cy="500066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ja-JP" sz="1400" dirty="0" smtClean="0">
                <a:latin typeface="+mj-lt"/>
                <a:cs typeface="HGP明朝E"/>
              </a:rPr>
              <a:t>память</a:t>
            </a:r>
            <a:endParaRPr lang="en-US" altLang="ja-JP" sz="1400" dirty="0">
              <a:latin typeface="+mj-lt"/>
              <a:cs typeface="HGP明朝E"/>
            </a:endParaRPr>
          </a:p>
        </p:txBody>
      </p:sp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5357818" y="3714752"/>
            <a:ext cx="1928826" cy="129222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2000" b="1" dirty="0" smtClean="0">
                <a:latin typeface="+mj-lt"/>
                <a:cs typeface="HGP明朝E"/>
              </a:rPr>
              <a:t>ATmega128</a:t>
            </a:r>
            <a:endParaRPr lang="en-US" altLang="ja-JP" sz="2000" b="1" dirty="0">
              <a:latin typeface="+mj-lt"/>
              <a:cs typeface="HGP明朝E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48061" y="2321709"/>
            <a:ext cx="1490508" cy="714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Датчик температуры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00966" y="5222966"/>
            <a:ext cx="1656184" cy="671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Датчик пыли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6" name="Shape 55"/>
          <p:cNvCxnSpPr>
            <a:stCxn id="13" idx="0"/>
          </p:cNvCxnSpPr>
          <p:nvPr/>
        </p:nvCxnSpPr>
        <p:spPr>
          <a:xfrm rot="5400000" flipH="1" flipV="1">
            <a:off x="4379641" y="4244789"/>
            <a:ext cx="527594" cy="142876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" y="874737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2" y="6237312"/>
            <a:ext cx="8766175" cy="5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" y="-99392"/>
            <a:ext cx="15065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65090" y="6453336"/>
            <a:ext cx="2393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Лига </a:t>
            </a:r>
            <a:r>
              <a:rPr lang="ru-RU" sz="1400" dirty="0" err="1"/>
              <a:t>Регуляр</a:t>
            </a:r>
            <a:r>
              <a:rPr lang="ru-RU" sz="1400" dirty="0"/>
              <a:t> 2019 </a:t>
            </a:r>
            <a:r>
              <a:rPr lang="en-GB" sz="1400" dirty="0" err="1"/>
              <a:t>Cansat</a:t>
            </a:r>
            <a:r>
              <a:rPr lang="en-GB" sz="1400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64285" y="6453335"/>
            <a:ext cx="276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Презентация команды </a:t>
            </a:r>
            <a:r>
              <a:rPr lang="ru-RU" sz="1400" dirty="0" err="1"/>
              <a:t>Кыырай</a:t>
            </a:r>
            <a:endParaRPr lang="ru-RU" sz="1400" dirty="0"/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4894258" y="5222966"/>
            <a:ext cx="1333926" cy="68244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Датчик влажности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5728117" y="5011570"/>
            <a:ext cx="0" cy="2113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2943</TotalTime>
  <Words>947</Words>
  <Application>Microsoft Office PowerPoint</Application>
  <PresentationFormat>Экран (4:3)</PresentationFormat>
  <Paragraphs>261</Paragraphs>
  <Slides>26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8" baseType="lpstr">
      <vt:lpstr>Главная</vt:lpstr>
      <vt:lpstr>Диаграмма</vt:lpstr>
      <vt:lpstr>Команда «Кыырай» Республика (Саха) Якутия г. Якутск МАОУ « Саха политехнический лицей »  </vt:lpstr>
      <vt:lpstr>Состав команды «Кыырай»</vt:lpstr>
      <vt:lpstr>Конструктор</vt:lpstr>
      <vt:lpstr>Цель нашего аппарата и зачем он нужен:</vt:lpstr>
      <vt:lpstr>Презентация PowerPoint</vt:lpstr>
      <vt:lpstr>Презентация PowerPoint</vt:lpstr>
      <vt:lpstr>Презентация PowerPoint</vt:lpstr>
      <vt:lpstr>Презентация PowerPoint</vt:lpstr>
      <vt:lpstr>Блок-диаграмма Спутника </vt:lpstr>
      <vt:lpstr>Работа над проектом:</vt:lpstr>
      <vt:lpstr>План наблюдения за концентрацией пыли:</vt:lpstr>
      <vt:lpstr>Что мы используем?</vt:lpstr>
      <vt:lpstr>Система спасения</vt:lpstr>
      <vt:lpstr>Расчёт купола парашюта</vt:lpstr>
      <vt:lpstr>Презентация PowerPoint</vt:lpstr>
      <vt:lpstr>Датчик пыли -  GP2Y1010AU0F </vt:lpstr>
      <vt:lpstr>Измерение количества пыли</vt:lpstr>
      <vt:lpstr>Микроконтроллер:</vt:lpstr>
      <vt:lpstr>Микроконтроллер:</vt:lpstr>
      <vt:lpstr>Датчик температуры DS18B20</vt:lpstr>
      <vt:lpstr>Датчик давления BMP280</vt:lpstr>
      <vt:lpstr>Акселерометр ADXL345</vt:lpstr>
      <vt:lpstr>Радио-модуль E01-ML01SP2</vt:lpstr>
      <vt:lpstr>GPS-модуль NEO-6M</vt:lpstr>
      <vt:lpstr>Команда занимается усвоением информации по датчикам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</dc:creator>
  <cp:lastModifiedBy>Popov Vova</cp:lastModifiedBy>
  <cp:revision>164</cp:revision>
  <dcterms:created xsi:type="dcterms:W3CDTF">2017-01-16T06:21:57Z</dcterms:created>
  <dcterms:modified xsi:type="dcterms:W3CDTF">2019-03-09T12:54:49Z</dcterms:modified>
</cp:coreProperties>
</file>